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0" r:id="rId9"/>
    <p:sldId id="262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D65D71-BE7F-4CE1-A43A-D0175B3D1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15D6A1-9C3D-46EB-9517-BD9E6673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3B8D19-DF92-4E2D-85E3-FDA4E59C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665654-4DD4-4627-81D1-13D97C07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E9213F-C301-4AA3-BF86-838B1776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16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602BEB-07B0-40C5-BF81-25D45B6C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139F34-58EE-4A5E-8F41-B4F981D2E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40BD9A-5358-4345-B50E-D421360F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5CEB8E-2AE8-4A56-A7C6-4D6C0C63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9D6592-8990-4BFF-9B8A-7BB92B14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38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8BBBB97-A79E-4AFC-A5FE-981A4B5E2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D3B7489-0C79-4629-B07D-05F17DB87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D5DC1A-2562-467D-9336-208982AC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B48BE1-335F-4EBA-B306-5B0610B5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FB73EF-95FB-4C35-8402-4C15A9B0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2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A408A6-D179-450E-BCBB-E384200E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429E51-9372-4D51-BC20-D1ECAFB71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A38622-705E-445F-9FA6-3F4B01F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DFBDE1-2B5B-49AB-AD8B-6CD73720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508DD4-4902-42AB-81D0-20C3499C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51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91F135-AA69-4749-AADF-ABCBE9C8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58CDB5-9552-4941-ACE5-8111A5A2D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F229EA-2120-4611-AEAF-282059EB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0AE071-8433-4B6D-9DDB-15BDD4EB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2EEB3F-4D23-48F5-8859-666A3809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40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E3E82-CDF4-46E3-8782-34FAB878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2F576D-1838-40EC-A9A6-EA82C8678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4EE63F-7FE7-49B6-89B7-0C7BE3D26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62F762-42BA-4B27-B5A9-7B233FC6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A5B043-B84E-45BF-9841-72C610AD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896699-CC12-469E-902C-C5E536F6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65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68E84E-932B-40B4-B203-EBFC04EE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076C8F-9347-4355-A329-3DECE23C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62916E-8800-4027-A90B-27378FADB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0F1A3D2-5185-45E5-ACC8-B9FF60417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4F274F9-11EA-43E2-A5F7-DFD9BEDE3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154EA7B-9BE5-4A96-94CF-301ACA24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980F5DF-C01D-4145-8A95-85CADC5E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0CFD70F-28E5-4A02-A739-A543A00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8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31D690-6FDE-48FC-AABD-1191D51C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8EBB91-5B62-4CD7-8D83-16FD8ADD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EE44D74-0BED-4F48-BD8A-57B8B25B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FDABF7D-4AB2-4299-BE1D-78527CE9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13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2D46282-F3F6-4AF8-8884-6FB6B0F9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B69EBB6-CD38-4CB7-992F-0E1D5DEB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D396EF-60C9-46E2-8A7E-03F35D9A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74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A08116-5ADA-4F67-B656-33B5754C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299B93-F866-47ED-9B2D-146F736F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D0E6138-2E98-4E02-9C9A-2C7F47A09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7D32A3-C536-4D3B-917F-377F8556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A00978-5AD0-4B52-8DCB-2FDB1CC2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2F5F97-319C-431B-AAED-63015F50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31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1592BD-9E77-434A-B77B-D010F522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BEEC1C1-9C92-4031-BCF1-6CFFF3C4B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D6D767-2B30-4982-8FA0-7BD8ECD76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A9F1049-F3C5-4A1B-80BB-4C461BA4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9E09B6-017F-4612-B120-267BB1B8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41E4FCB-D9CB-4104-8219-CDF546DE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25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44E0DF9-A7D4-4384-A7EA-53520A06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577E4A-D4D9-44E5-AF82-029182CE4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082497-95E2-4D24-A7D9-230B4AF6B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8CD3-8707-4ED0-9682-2B4F01CC1E6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D40843-B73B-4252-BFD4-E5E106DCC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B00612-8F92-431F-868E-CE067A2F6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54C7-441E-4108-B95E-04132E18F0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91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XkSjts5vf-s?feature=oembed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c9rDchr7Tss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JWO7DIKuE1U?feature=oembed" TargetMode="Externa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qLp-OX370B4?feature=oembed" TargetMode="Externa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5B7A4B-B52E-4473-A738-2ED0F9D09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pl-PL" sz="5000" b="0" i="0" u="none" strike="noStrike" dirty="0">
                <a:effectLst/>
                <a:latin typeface="Arial" panose="020B0604020202020204" pitchFamily="34" charset="0"/>
              </a:rPr>
              <a:t>CO TO ZNACZY BYĆ PATRIOTĄ</a:t>
            </a:r>
            <a:endParaRPr lang="pl-PL" sz="5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D6282E-D16E-4742-A7B5-8AC49D4E6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pl-PL" sz="1600" b="0" i="0" u="none" strike="noStrike">
                <a:effectLst/>
                <a:latin typeface="Arial" panose="020B0604020202020204" pitchFamily="34" charset="0"/>
              </a:rPr>
              <a:t>Maciej Drogosz</a:t>
            </a:r>
            <a:endParaRPr lang="pl-PL" sz="1600" b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pl-PL" sz="1600" b="0" i="0" u="none" strike="noStrike">
                <a:effectLst/>
                <a:latin typeface="Arial" panose="020B0604020202020204" pitchFamily="34" charset="0"/>
              </a:rPr>
              <a:t>5a</a:t>
            </a:r>
            <a:endParaRPr lang="pl-PL" sz="1600" b="0">
              <a:effectLst/>
            </a:endParaRPr>
          </a:p>
          <a:p>
            <a:pPr algn="l"/>
            <a:br>
              <a:rPr lang="pl-PL" sz="1600"/>
            </a:br>
            <a:endParaRPr lang="pl-PL" sz="160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Fotoomnia.com - Kontur Mapy Polski">
            <a:extLst>
              <a:ext uri="{FF2B5EF4-FFF2-40B4-BE49-F238E27FC236}">
                <a16:creationId xmlns:a16="http://schemas.microsoft.com/office/drawing/2014/main" id="{996CD2EC-15A3-40F5-949C-0DA045D22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34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40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49">
        <p159:morph option="byObject"/>
      </p:transition>
    </mc:Choice>
    <mc:Fallback xmlns="">
      <p:transition spd="slow" advTm="204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ewnętrzne, osoba, stojące, osoby&#10;&#10;Opis wygenerowany automatycznie">
            <a:extLst>
              <a:ext uri="{FF2B5EF4-FFF2-40B4-BE49-F238E27FC236}">
                <a16:creationId xmlns:a16="http://schemas.microsoft.com/office/drawing/2014/main" id="{82E394B9-C336-49D0-A1DE-11166B552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8137147-218C-4FBF-8068-D43FFCD8954E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Patriotyzm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to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kształtowanie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więzi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krajem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jczystym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regionem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22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21">
        <p159:morph option="byObject"/>
      </p:transition>
    </mc:Choice>
    <mc:Fallback xmlns="">
      <p:transition spd="slow" advTm="372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17A4576-7192-42F8-878E-5644E630D950}"/>
              </a:ext>
            </a:extLst>
          </p:cNvPr>
          <p:cNvSpPr txBox="1"/>
          <p:nvPr/>
        </p:nvSpPr>
        <p:spPr>
          <a:xfrm>
            <a:off x="5232400" y="1367673"/>
            <a:ext cx="6124576" cy="2665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Rozwijanie postaw patriotycznych i obywatelskich od najmłodszych lat.</a:t>
            </a:r>
          </a:p>
        </p:txBody>
      </p:sp>
      <p:pic>
        <p:nvPicPr>
          <p:cNvPr id="3074" name="Picture 2" descr="Kto Ty jesteś? Polak mały! Co to znaczy być patriotą? - Niepubliczna Szkoła  Podstawowa w Pietrzykowie">
            <a:extLst>
              <a:ext uri="{FF2B5EF4-FFF2-40B4-BE49-F238E27FC236}">
                <a16:creationId xmlns:a16="http://schemas.microsoft.com/office/drawing/2014/main" id="{48CA935C-C1A9-4023-BFAD-6B265DA82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" b="-1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797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3">
        <p159:morph option="byObject"/>
      </p:transition>
    </mc:Choice>
    <mc:Fallback xmlns="">
      <p:transition spd="slow" advTm="400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73649C0-6DC6-4ECE-A6A3-78DCB0EC1F82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83379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723">
        <p159:morph option="byObject"/>
      </p:transition>
    </mc:Choice>
    <mc:Fallback xmlns="">
      <p:transition spd="slow" advTm="172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onkurs o symbolach narodowych - Region Dolny Śląsk NSZZ Solidarność">
            <a:extLst>
              <a:ext uri="{FF2B5EF4-FFF2-40B4-BE49-F238E27FC236}">
                <a16:creationId xmlns:a16="http://schemas.microsoft.com/office/drawing/2014/main" id="{A985A7DA-AE08-450E-BA06-640FBD8B9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FACE39C-CA56-4DC1-87C3-5418255364B7}"/>
              </a:ext>
            </a:extLst>
          </p:cNvPr>
          <p:cNvSpPr txBox="1"/>
          <p:nvPr/>
        </p:nvSpPr>
        <p:spPr>
          <a:xfrm>
            <a:off x="838200" y="5552196"/>
            <a:ext cx="10515600" cy="794064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0" i="0" u="none" strike="noStrike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TO </a:t>
            </a:r>
            <a:r>
              <a:rPr lang="en-US" sz="3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OKAZYWAĆ </a:t>
            </a:r>
            <a:r>
              <a:rPr lang="en-US" sz="3400" b="0" i="0" u="none" strike="noStrike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SZACUNEK DLA SYMBOLI NARODOWYCH</a:t>
            </a:r>
            <a:endParaRPr lang="en-US" sz="3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1352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58">
        <p159:morph option="byObject"/>
      </p:transition>
    </mc:Choice>
    <mc:Fallback xmlns="">
      <p:transition spd="slow" advTm="155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2E72DB9-848E-47E1-84DC-FBBD70E38740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NASZ HYMN NARODOWY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Multimedia online 5" title="Mazurek Dąbrowskiego na Setną Rocznicę Odzyskania Niepodległości przez Polskę">
            <a:hlinkClick r:id="" action="ppaction://media"/>
            <a:extLst>
              <a:ext uri="{FF2B5EF4-FFF2-40B4-BE49-F238E27FC236}">
                <a16:creationId xmlns:a16="http://schemas.microsoft.com/office/drawing/2014/main" id="{05D343F0-0F5D-4D66-B599-ACB2B7700A9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777316" y="1520764"/>
            <a:ext cx="6780700" cy="381414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592F0E4-98C8-4A14-B5A1-D2F474FC939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b="0">
                <a:effectLst/>
              </a:rPr>
              <a:t> </a:t>
            </a: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3AD6D8-A8D5-47B0-820F-976BA62DBD82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824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2431">
        <p159:morph option="byObject"/>
      </p:transition>
    </mc:Choice>
    <mc:Fallback xmlns="">
      <p:transition spd="slow" advTm="152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68" objId="6"/>
        <p14:pauseEvt time="152431" objId="6"/>
        <p14:stopEvt time="152431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E4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4325915-9B1F-43DB-BA81-C10FFF3350D2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POLSKĄ FLAGĘ BIAŁO-CZERWONĄ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Multimedia online 1" title="Flaga Biało Czerwona">
            <a:hlinkClick r:id="" action="ppaction://media"/>
            <a:extLst>
              <a:ext uri="{FF2B5EF4-FFF2-40B4-BE49-F238E27FC236}">
                <a16:creationId xmlns:a16="http://schemas.microsoft.com/office/drawing/2014/main" id="{6813593B-8BA7-4C85-BDAA-75C0E0DDA37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207933" y="1362993"/>
            <a:ext cx="7347537" cy="413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687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0181">
        <p159:morph option="byObject"/>
      </p:transition>
    </mc:Choice>
    <mc:Fallback xmlns="">
      <p:transition spd="slow" advTm="601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29" objId="2"/>
        <p14:pauseEvt time="60181" objId="2"/>
        <p14:stopEvt time="6018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BA8715F-05CA-4D6B-A357-45C9E1729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6" b="6169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3F77FE-CEB8-4BA4-9BAD-86965E24B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46" r="2" b="2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D01B1FC-8A56-42F0-B235-2CBF61E4B187}"/>
              </a:ext>
            </a:extLst>
          </p:cNvPr>
          <p:cNvSpPr txBox="1"/>
          <p:nvPr/>
        </p:nvSpPr>
        <p:spPr>
          <a:xfrm>
            <a:off x="643468" y="609600"/>
            <a:ext cx="3992700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Patriotyzm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 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również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umiłowanie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pielęgnowanie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narodowej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tradycji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 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kultury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czy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języka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6364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125">
        <p159:morph option="byObject"/>
      </p:transition>
    </mc:Choice>
    <mc:Fallback xmlns="">
      <p:transition spd="slow" advTm="412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E5C9120-FD66-4A45-98B7-2E9A2EDBD847}"/>
              </a:ext>
            </a:extLst>
          </p:cNvPr>
          <p:cNvSpPr txBox="1"/>
          <p:nvPr/>
        </p:nvSpPr>
        <p:spPr>
          <a:xfrm>
            <a:off x="638176" y="714375"/>
            <a:ext cx="107061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l-PL" sz="37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Żadna kultura nie ostoi się bez muzyki i pieśni, dlatego tak istotne jest podtrzymywanie w naszej pamięci pieśni jako dziedzictwa narodowego. Pieśni są jednym z najważniejszych elementów polskiej tradycji, folkloru i kultury. 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Multimedia online 3" title="Orzeł biały, Orle! wzleć nad Polski łan! Polska Wisła, rzek królowa! - Pieśń Patriotyczna">
            <a:hlinkClick r:id="" action="ppaction://media"/>
            <a:extLst>
              <a:ext uri="{FF2B5EF4-FFF2-40B4-BE49-F238E27FC236}">
                <a16:creationId xmlns:a16="http://schemas.microsoft.com/office/drawing/2014/main" id="{9A58382E-5E1A-46AE-9F36-CC306DCC1E7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38175" y="2489200"/>
            <a:ext cx="5829300" cy="43688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BD0E029-C76A-4ECF-B61A-C2D2BEB9A5EF}"/>
              </a:ext>
            </a:extLst>
          </p:cNvPr>
          <p:cNvSpPr txBox="1"/>
          <p:nvPr/>
        </p:nvSpPr>
        <p:spPr>
          <a:xfrm>
            <a:off x="6915149" y="2981325"/>
            <a:ext cx="25050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0" i="0" dirty="0">
                <a:solidFill>
                  <a:srgbClr val="000000"/>
                </a:solidFill>
                <a:effectLst/>
                <a:latin typeface="+mj-lt"/>
              </a:rPr>
              <a:t>Pieśń patriotyczna </a:t>
            </a:r>
            <a:r>
              <a:rPr lang="pl-PL" sz="2000" b="1" i="0" dirty="0">
                <a:solidFill>
                  <a:srgbClr val="000000"/>
                </a:solidFill>
                <a:effectLst/>
                <a:latin typeface="+mj-lt"/>
              </a:rPr>
              <a:t>Ciężko ranny Orzeł Biały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+mj-lt"/>
              </a:rPr>
              <a:t>, została napisana prawdopodobnie </a:t>
            </a:r>
            <a:r>
              <a:rPr lang="pl-PL" sz="2000" dirty="0">
                <a:latin typeface="+mj-lt"/>
              </a:rPr>
              <a:t>w roku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+mj-lt"/>
              </a:rPr>
              <a:t> 1830, w pierwszych miesiącach Powstania Listopadowego</a:t>
            </a:r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pl-PL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196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3568">
        <p159:morph option="byObject"/>
      </p:transition>
    </mc:Choice>
    <mc:Fallback xmlns="">
      <p:transition spd="slow" advTm="535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703" objId="4"/>
        <p14:pauseEvt time="53568" objId="4"/>
        <p14:stopEvt time="53568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Jak długo w sercach naszych... - Polskie pieśni patriotyczne">
            <a:hlinkClick r:id="" action="ppaction://media"/>
            <a:extLst>
              <a:ext uri="{FF2B5EF4-FFF2-40B4-BE49-F238E27FC236}">
                <a16:creationId xmlns:a16="http://schemas.microsoft.com/office/drawing/2014/main" id="{E0AE99E4-8C6A-4311-8656-DA1F931B6B3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79139" y="987318"/>
            <a:ext cx="5829300" cy="43688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7751EB-C0F5-472D-8433-ADC88664C835}"/>
              </a:ext>
            </a:extLst>
          </p:cNvPr>
          <p:cNvSpPr txBox="1"/>
          <p:nvPr/>
        </p:nvSpPr>
        <p:spPr>
          <a:xfrm>
            <a:off x="6467476" y="1685924"/>
            <a:ext cx="42957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Pieśń patriotyczna Jak długo w sercach naszych powstała prawdopodobnie pod koniec XIX wieku. Autorem tekstu</a:t>
            </a:r>
            <a:r>
              <a:rPr lang="pl-PL" sz="200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pieśni</a:t>
            </a:r>
            <a:r>
              <a:rPr lang="pl-P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Jak długo w sercach naszych jest </a:t>
            </a:r>
            <a:r>
              <a:rPr lang="pl-PL" sz="200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Konstanty Krumłowski</a:t>
            </a:r>
            <a:r>
              <a:rPr lang="pl-P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Muzykę  do tej pieśni patriotycznej skomponował </a:t>
            </a:r>
            <a:r>
              <a:rPr lang="pl-PL" sz="200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ks. Władysław </a:t>
            </a:r>
            <a:r>
              <a:rPr lang="pl-PL" sz="2000" i="1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Piątkiewicz</a:t>
            </a:r>
            <a:r>
              <a:rPr lang="pl-P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 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318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9067">
        <p159:morph option="byObject"/>
      </p:transition>
    </mc:Choice>
    <mc:Fallback xmlns="">
      <p:transition spd="slow" advTm="990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28" objId="2"/>
        <p14:pauseEvt time="99067" objId="2"/>
        <p14:stopEvt time="99067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Żołnierz musi byc sprawny fizyczne. MON zaostrza przepisy - Praca i Kariera  - praca, kariera, prawo pracy, praca za granicą, rekrutacja -  GazetaPrawna.pl -">
            <a:extLst>
              <a:ext uri="{FF2B5EF4-FFF2-40B4-BE49-F238E27FC236}">
                <a16:creationId xmlns:a16="http://schemas.microsoft.com/office/drawing/2014/main" id="{ED5F24CA-BC9F-40EB-BDC9-38A6249B9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24102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3402D46-DC66-492F-8C74-5CDD4F38A2A7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>
                <a:latin typeface="+mj-lt"/>
                <a:ea typeface="+mj-ea"/>
                <a:cs typeface="+mj-cs"/>
              </a:rPr>
              <a:t>W czasie wojny</a:t>
            </a:r>
            <a:r>
              <a:rPr lang="en-US" sz="2300" b="0" i="0">
                <a:effectLst/>
                <a:latin typeface="+mj-lt"/>
                <a:ea typeface="+mj-ea"/>
                <a:cs typeface="+mj-cs"/>
              </a:rPr>
              <a:t> prawdziwi patrioci walczyli o wolność kraju, o utrzymanie naszych granic, o wolność słowa i języka.</a:t>
            </a:r>
            <a:br>
              <a:rPr lang="en-US" sz="2300">
                <a:latin typeface="+mj-lt"/>
                <a:ea typeface="+mj-ea"/>
                <a:cs typeface="+mj-cs"/>
              </a:rPr>
            </a:br>
            <a:br>
              <a:rPr lang="en-US" sz="2300">
                <a:latin typeface="+mj-lt"/>
                <a:ea typeface="+mj-ea"/>
                <a:cs typeface="+mj-cs"/>
              </a:rPr>
            </a:br>
            <a:br>
              <a:rPr lang="en-US" sz="2300">
                <a:latin typeface="+mj-lt"/>
                <a:ea typeface="+mj-ea"/>
                <a:cs typeface="+mj-cs"/>
              </a:rPr>
            </a:br>
            <a:br>
              <a:rPr lang="en-US" sz="2300">
                <a:latin typeface="+mj-lt"/>
                <a:ea typeface="+mj-ea"/>
                <a:cs typeface="+mj-cs"/>
              </a:rPr>
            </a:br>
            <a:br>
              <a:rPr lang="en-US" sz="2300">
                <a:latin typeface="+mj-lt"/>
                <a:ea typeface="+mj-ea"/>
                <a:cs typeface="+mj-cs"/>
              </a:rPr>
            </a:br>
            <a:endParaRPr lang="en-US" sz="2300">
              <a:latin typeface="+mj-lt"/>
              <a:ea typeface="+mj-ea"/>
              <a:cs typeface="+mj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304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886">
        <p159:morph option="byObject"/>
      </p:transition>
    </mc:Choice>
    <mc:Fallback xmlns="">
      <p:transition spd="slow" advTm="588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3646468-0D15-451D-827B-072E025D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2" r="14935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AE7BD5E-DC5E-4D3C-956E-B5AE66BFA26F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Jednym z poważniejszych obowiązków patrioty jest udział w wyborach. Wtedy możemy wpłynąć na to, kto i jak będzie rządził w państwie</a:t>
            </a:r>
            <a:r>
              <a:rPr lang="en-US" sz="300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9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77">
        <p159:morph option="byObject"/>
      </p:transition>
    </mc:Choice>
    <mc:Fallback xmlns="">
      <p:transition spd="slow" advTm="507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205</Words>
  <Application>Microsoft Office PowerPoint</Application>
  <PresentationFormat>Panoramiczny</PresentationFormat>
  <Paragraphs>18</Paragraphs>
  <Slides>12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CO TO ZNACZY BYĆ PATRIOTĄ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ZNACZY BYĆ PATRIOTĄ</dc:title>
  <dc:creator>Maciej Drogosz</dc:creator>
  <cp:lastModifiedBy>Świetlica</cp:lastModifiedBy>
  <cp:revision>5</cp:revision>
  <dcterms:created xsi:type="dcterms:W3CDTF">2020-11-30T20:03:41Z</dcterms:created>
  <dcterms:modified xsi:type="dcterms:W3CDTF">2020-12-01T11:42:06Z</dcterms:modified>
</cp:coreProperties>
</file>